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2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1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81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6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9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67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42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37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23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56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6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3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fichot.fr/site_ECligne/mathematique/02_torseur/1_torseur_base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175CCAF4-736F-4674-A7EB-84C73718D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5036" b="49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73E811-057A-4209-93BD-9A4AD0BF6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fr-FR" dirty="0"/>
              <a:t>Le torseur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CAC036-3E54-41E1-88DC-DAC60F092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7" y="3898924"/>
            <a:ext cx="5037616" cy="1777878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18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50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8E2BF0-5FE8-4648-98D5-7A10E961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FR" sz="3400"/>
              <a:t>Action transmissible par une liaison parfaite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84555C-26CB-4EC5-84A6-70A68552ABB6}"/>
              </a:ext>
            </a:extLst>
          </p:cNvPr>
          <p:cNvSpPr txBox="1"/>
          <p:nvPr/>
        </p:nvSpPr>
        <p:spPr>
          <a:xfrm>
            <a:off x="838200" y="1825625"/>
            <a:ext cx="5393361" cy="7999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400"/>
              <a:t>Exemple : La liaison pivot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571D18-51F9-4A95-9154-368494DEF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09" y="3023422"/>
            <a:ext cx="10070690" cy="211484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28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5517E6-731F-4E8F-9FC3-57499CC1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24FDB6-ADEE-441F-BE33-7FBD2998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9DC4CF-A110-44D9-A7B0-24527E54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Simplification du torseur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3D8E19-48CA-4ECA-991E-2B70AC17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36" y="143441"/>
            <a:ext cx="4709267" cy="314343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9111B2-38F6-4B1F-8D81-E557FE5B4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"/>
          <a:stretch/>
        </p:blipFill>
        <p:spPr>
          <a:xfrm>
            <a:off x="6851348" y="3502644"/>
            <a:ext cx="3839968" cy="3187173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218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F41098-8173-4A09-BC11-46C0613E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20" y="0"/>
            <a:ext cx="592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078E7-B853-48EF-89FA-238CC6D2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du torseur selon EC-LIGNE</a:t>
            </a:r>
          </a:p>
        </p:txBody>
      </p:sp>
      <p:pic>
        <p:nvPicPr>
          <p:cNvPr id="5" name="Espace réservé du contenu 4" descr="Théâtre">
            <a:hlinkClick r:id="rId2"/>
            <a:extLst>
              <a:ext uri="{FF2B5EF4-FFF2-40B4-BE49-F238E27FC236}">
                <a16:creationId xmlns:a16="http://schemas.microsoft.com/office/drawing/2014/main" id="{9E59CC84-9EC1-4E89-8A70-4E97F38CA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2621" y="1690688"/>
            <a:ext cx="4484451" cy="4484451"/>
          </a:xfrm>
        </p:spPr>
      </p:pic>
    </p:spTree>
    <p:extLst>
      <p:ext uri="{BB962C8B-B14F-4D97-AF65-F5344CB8AC3E}">
        <p14:creationId xmlns:p14="http://schemas.microsoft.com/office/powerpoint/2010/main" val="172920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AB99-1EB3-4FEB-931B-201F1053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torseur d’action mécanique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AC0D5-CEE2-4C92-81BC-58B99280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353800" cy="4628225"/>
          </a:xfrm>
        </p:spPr>
        <p:txBody>
          <a:bodyPr/>
          <a:lstStyle/>
          <a:p>
            <a:r>
              <a:rPr lang="fr-FR" dirty="0"/>
              <a:t>Notion de force : </a:t>
            </a:r>
          </a:p>
          <a:p>
            <a:pPr marL="0" indent="0">
              <a:buNone/>
            </a:pPr>
            <a:r>
              <a:rPr lang="fr-FR" dirty="0"/>
              <a:t>Une Force est une action mécanique représentée par un vecteur lié.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62ADA4-D0BE-4AA4-99AD-D9F97E7A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70" y="3285064"/>
            <a:ext cx="10315085" cy="30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9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AB99-1EB3-4FEB-931B-201F1053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torseur d’action mécanique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AC0D5-CEE2-4C92-81BC-58B99280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353801" cy="5121274"/>
          </a:xfrm>
        </p:spPr>
        <p:txBody>
          <a:bodyPr/>
          <a:lstStyle/>
          <a:p>
            <a:r>
              <a:rPr lang="fr-FR" dirty="0"/>
              <a:t>Notion de moment :</a:t>
            </a:r>
          </a:p>
          <a:p>
            <a:pPr marL="0" indent="0">
              <a:buNone/>
            </a:pPr>
            <a:r>
              <a:rPr lang="fr-FR" dirty="0"/>
              <a:t>La notion de vecteur lié est insuffisante à elle seule pour représenter complètement toutes les actions mécaniques. On est amené à introduire la notion de moment de la force par rapport à un point.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760BCF-B94C-4310-BB3F-EDA1750C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40" y="3603249"/>
            <a:ext cx="8900160" cy="32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3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AB99-1EB3-4FEB-931B-201F1053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torseur d’action mécanique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CBAC0D5-CEE2-4C92-81BC-58B992808A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1353801" cy="5121274"/>
              </a:xfrm>
            </p:spPr>
            <p:txBody>
              <a:bodyPr/>
              <a:lstStyle/>
              <a:p>
                <a:r>
                  <a:rPr lang="fr-FR" dirty="0"/>
                  <a:t>Notion de moment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1→2</m:t>
                            </m:r>
                          </m:sub>
                        </m:sSub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⋀</m:t>
                    </m:r>
                    <m:d>
                      <m:dPr>
                        <m:begChr m:val="‖"/>
                        <m:endChr m:val="‖"/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‖"/>
                        <m:endChr m:val="‖"/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CBAC0D5-CEE2-4C92-81BC-58B992808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1353801" cy="5121274"/>
              </a:xfrm>
              <a:blipFill>
                <a:blip r:embed="rId2"/>
                <a:stretch>
                  <a:fillRect l="-913" t="-2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2B760BCF-B94C-4310-BB3F-EDA1750CA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" y="2478487"/>
            <a:ext cx="8900160" cy="325475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197C458-95C0-46D0-BDF3-0C3C1FDCD34E}"/>
              </a:ext>
            </a:extLst>
          </p:cNvPr>
          <p:cNvCxnSpPr/>
          <p:nvPr/>
        </p:nvCxnSpPr>
        <p:spPr>
          <a:xfrm>
            <a:off x="7791450" y="4632325"/>
            <a:ext cx="2809875" cy="1416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253B33BD-3902-469C-BF5F-F2ED91961BF0}"/>
              </a:ext>
            </a:extLst>
          </p:cNvPr>
          <p:cNvSpPr/>
          <p:nvPr/>
        </p:nvSpPr>
        <p:spPr>
          <a:xfrm rot="2788186">
            <a:off x="8549185" y="4722182"/>
            <a:ext cx="666750" cy="69215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311DFE-1D2E-4E4D-AADB-DDDD7532908A}"/>
              </a:ext>
            </a:extLst>
          </p:cNvPr>
          <p:cNvSpPr txBox="1"/>
          <p:nvPr/>
        </p:nvSpPr>
        <p:spPr>
          <a:xfrm>
            <a:off x="9219328" y="4883591"/>
            <a:ext cx="130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41361F2-67CF-4D2A-A46E-CBCA0D6CE19D}"/>
                  </a:ext>
                </a:extLst>
              </p:cNvPr>
              <p:cNvSpPr txBox="1"/>
              <p:nvPr/>
            </p:nvSpPr>
            <p:spPr>
              <a:xfrm>
                <a:off x="8387333" y="4347589"/>
                <a:ext cx="1308681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1/2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41361F2-67CF-4D2A-A46E-CBCA0D6CE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333" y="4347589"/>
                <a:ext cx="1308681" cy="410369"/>
              </a:xfrm>
              <a:prstGeom prst="rect">
                <a:avLst/>
              </a:prstGeom>
              <a:blipFill>
                <a:blip r:embed="rId4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AC149A39-F1C9-4B59-8B01-D4C99D8DFCCC}"/>
              </a:ext>
            </a:extLst>
          </p:cNvPr>
          <p:cNvSpPr txBox="1"/>
          <p:nvPr/>
        </p:nvSpPr>
        <p:spPr>
          <a:xfrm>
            <a:off x="4248150" y="13889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88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3CA0E-A40C-4DA2-BEAD-BCB70474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Représentation d’un torseur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DBD255-89F3-48D3-8048-93D7895C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Toute action mécanique est entièrement caractérisée, d’un point de vue mécanique, par un torseur.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9E0FCA-C0EC-4A5A-9D85-3DA98CCB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43" y="2821915"/>
            <a:ext cx="10979839" cy="32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022624-47B7-4144-833E-6223E1B7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Actions mécaniques particulières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85A56D-173B-4FC4-9E8C-7BB412C0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42" y="1295400"/>
            <a:ext cx="4046115" cy="26577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184CC5-1223-40E1-916F-C371A3839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" r="-1"/>
          <a:stretch/>
        </p:blipFill>
        <p:spPr>
          <a:xfrm>
            <a:off x="565626" y="4374472"/>
            <a:ext cx="4046114" cy="24835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6D9EDF-CED9-4132-BE0E-9C6B1ECB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70" y="1295400"/>
            <a:ext cx="6738543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022624-47B7-4144-833E-6223E1B7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Actions mécaniques particulières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B366B9-21D4-45DF-A721-75565FA60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193" r="4" b="4"/>
          <a:stretch/>
        </p:blipFill>
        <p:spPr>
          <a:xfrm>
            <a:off x="6702876" y="0"/>
            <a:ext cx="5038796" cy="3429004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2784C3-3060-4DF9-831F-47447EB1E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" t="2" r="2011" b="-5"/>
          <a:stretch/>
        </p:blipFill>
        <p:spPr>
          <a:xfrm>
            <a:off x="6335013" y="3594113"/>
            <a:ext cx="5774523" cy="3263887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2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8E2BF0-5FE8-4648-98D5-7A10E961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FR" sz="3400"/>
              <a:t>Action transmissible par une liaison parfaite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F3C53-D074-431A-A875-500DC18C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fr-FR" sz="2400"/>
              <a:t>Hypothèses :</a:t>
            </a:r>
          </a:p>
          <a:p>
            <a:pPr lvl="1"/>
            <a:r>
              <a:rPr lang="fr-FR" dirty="0"/>
              <a:t>Une liaison parfaite entre deux solides 1 et 2 est caractérisée par :</a:t>
            </a:r>
          </a:p>
          <a:p>
            <a:pPr marL="457200" lvl="1" indent="0">
              <a:buNone/>
            </a:pPr>
            <a:r>
              <a:rPr lang="fr-FR" dirty="0"/>
              <a:t> 	• Des surfaces de liaison géométriquement parfaites et 	indéformables;</a:t>
            </a:r>
          </a:p>
          <a:p>
            <a:pPr marL="457200" lvl="1" indent="0">
              <a:buNone/>
            </a:pPr>
            <a:r>
              <a:rPr lang="fr-FR" dirty="0"/>
              <a:t>	• Des ajustements sans jeu; </a:t>
            </a:r>
          </a:p>
          <a:p>
            <a:pPr marL="457200" lvl="1" indent="0">
              <a:buNone/>
            </a:pPr>
            <a:r>
              <a:rPr lang="fr-FR" dirty="0"/>
              <a:t>	• Des contacts sans frottement.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4175AE-E023-4E25-BC79-100603E8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73" y="2878554"/>
            <a:ext cx="6244727" cy="163924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9444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23A3C"/>
      </a:dk2>
      <a:lt2>
        <a:srgbClr val="E8E5E2"/>
      </a:lt2>
      <a:accent1>
        <a:srgbClr val="4687CA"/>
      </a:accent1>
      <a:accent2>
        <a:srgbClr val="34ACB8"/>
      </a:accent2>
      <a:accent3>
        <a:srgbClr val="3FB48E"/>
      </a:accent3>
      <a:accent4>
        <a:srgbClr val="34B856"/>
      </a:accent4>
      <a:accent5>
        <a:srgbClr val="52B640"/>
      </a:accent5>
      <a:accent6>
        <a:srgbClr val="7CB233"/>
      </a:accent6>
      <a:hlink>
        <a:srgbClr val="319332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</Words>
  <Application>Microsoft Office PowerPoint</Application>
  <PresentationFormat>Grand écran</PresentationFormat>
  <Paragraphs>25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Aharoni</vt:lpstr>
      <vt:lpstr>Arial</vt:lpstr>
      <vt:lpstr>Avenir Next LT Pro</vt:lpstr>
      <vt:lpstr>Calibri</vt:lpstr>
      <vt:lpstr>Cambria Math</vt:lpstr>
      <vt:lpstr>Times New Roman</vt:lpstr>
      <vt:lpstr>ShapesVTI</vt:lpstr>
      <vt:lpstr>Le torseur</vt:lpstr>
      <vt:lpstr>Définition du torseur selon EC-LIGNE</vt:lpstr>
      <vt:lpstr>Le torseur d’action mécanique</vt:lpstr>
      <vt:lpstr>Le torseur d’action mécanique</vt:lpstr>
      <vt:lpstr>Le torseur d’action mécanique</vt:lpstr>
      <vt:lpstr>Représentation d’un torseur</vt:lpstr>
      <vt:lpstr>Actions mécaniques particulières</vt:lpstr>
      <vt:lpstr>Actions mécaniques particulières</vt:lpstr>
      <vt:lpstr>Action transmissible par une liaison parfaite</vt:lpstr>
      <vt:lpstr>Action transmissible par une liaison parfaite</vt:lpstr>
      <vt:lpstr>Simplification du torseur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torseur</dc:title>
  <dc:creator>Dominique FICHOT</dc:creator>
  <cp:lastModifiedBy>Dominique FICHOT</cp:lastModifiedBy>
  <cp:revision>1</cp:revision>
  <dcterms:created xsi:type="dcterms:W3CDTF">2020-11-12T12:59:19Z</dcterms:created>
  <dcterms:modified xsi:type="dcterms:W3CDTF">2020-11-12T13:00:40Z</dcterms:modified>
</cp:coreProperties>
</file>